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3" r:id="rId6"/>
    <p:sldId id="260" r:id="rId7"/>
    <p:sldId id="270" r:id="rId8"/>
    <p:sldId id="271" r:id="rId9"/>
    <p:sldId id="272" r:id="rId10"/>
    <p:sldId id="261" r:id="rId11"/>
    <p:sldId id="273" r:id="rId12"/>
    <p:sldId id="274" r:id="rId13"/>
    <p:sldId id="262" r:id="rId14"/>
    <p:sldId id="264" r:id="rId15"/>
    <p:sldId id="275" r:id="rId16"/>
    <p:sldId id="265" r:id="rId17"/>
    <p:sldId id="266" r:id="rId18"/>
    <p:sldId id="267" r:id="rId19"/>
    <p:sldId id="268"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7590EF-3B30-4986-8076-B5E6F43429F6}" type="slidenum">
              <a:rPr lang="en-US" smtClean="0"/>
              <a:t>‹#›</a:t>
            </a:fld>
            <a:endParaRPr lang="en-US"/>
          </a:p>
        </p:txBody>
      </p:sp>
    </p:spTree>
    <p:extLst>
      <p:ext uri="{BB962C8B-B14F-4D97-AF65-F5344CB8AC3E}">
        <p14:creationId xmlns:p14="http://schemas.microsoft.com/office/powerpoint/2010/main" val="308690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B1C7A-5E18-488C-8FDC-9E2016C235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121006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3588243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178419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36312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9B1C7A-5E18-488C-8FDC-9E2016C2352F}"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90453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9B1C7A-5E18-488C-8FDC-9E2016C2352F}"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73029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244125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349109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71228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B1C7A-5E18-488C-8FDC-9E2016C235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392905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9B1C7A-5E18-488C-8FDC-9E2016C235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389236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9B1C7A-5E18-488C-8FDC-9E2016C2352F}"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400070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9B1C7A-5E18-488C-8FDC-9E2016C2352F}"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184089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B1C7A-5E18-488C-8FDC-9E2016C2352F}"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32736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B1C7A-5E18-488C-8FDC-9E2016C235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259926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B1C7A-5E18-488C-8FDC-9E2016C235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7590EF-3B30-4986-8076-B5E6F43429F6}" type="slidenum">
              <a:rPr lang="en-US" smtClean="0"/>
              <a:t>‹#›</a:t>
            </a:fld>
            <a:endParaRPr lang="en-US"/>
          </a:p>
        </p:txBody>
      </p:sp>
    </p:spTree>
    <p:extLst>
      <p:ext uri="{BB962C8B-B14F-4D97-AF65-F5344CB8AC3E}">
        <p14:creationId xmlns:p14="http://schemas.microsoft.com/office/powerpoint/2010/main" val="226174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889B1C7A-5E18-488C-8FDC-9E2016C2352F}" type="datetimeFigureOut">
              <a:rPr lang="en-US" smtClean="0"/>
              <a:t>5/11/2016</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7590EF-3B30-4986-8076-B5E6F43429F6}" type="slidenum">
              <a:rPr lang="en-US" smtClean="0"/>
              <a:t>‹#›</a:t>
            </a:fld>
            <a:endParaRPr lang="en-US"/>
          </a:p>
        </p:txBody>
      </p:sp>
    </p:spTree>
    <p:extLst>
      <p:ext uri="{BB962C8B-B14F-4D97-AF65-F5344CB8AC3E}">
        <p14:creationId xmlns:p14="http://schemas.microsoft.com/office/powerpoint/2010/main" val="665993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mailto:champ.office@champhhc.com" TargetMode="Externa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xxxxxx@champhhc.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CHAMPION HOME </a:t>
            </a:r>
            <a:br>
              <a:rPr lang="en-US" dirty="0" smtClean="0"/>
            </a:br>
            <a:r>
              <a:rPr lang="en-US" dirty="0" smtClean="0"/>
              <a:t>HEALTH CARE</a:t>
            </a:r>
            <a:br>
              <a:rPr lang="en-US" dirty="0" smtClean="0"/>
            </a:br>
            <a:r>
              <a:rPr lang="en-US" dirty="0" smtClean="0"/>
              <a:t>CNA ORIENTATION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67693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will I know my client information?</a:t>
            </a:r>
            <a:endParaRPr lang="en-US" dirty="0"/>
          </a:p>
        </p:txBody>
      </p:sp>
      <p:sp>
        <p:nvSpPr>
          <p:cNvPr id="3" name="Content Placeholder 2"/>
          <p:cNvSpPr>
            <a:spLocks noGrp="1"/>
          </p:cNvSpPr>
          <p:nvPr>
            <p:ph idx="1"/>
          </p:nvPr>
        </p:nvSpPr>
        <p:spPr/>
        <p:txBody>
          <a:bodyPr>
            <a:normAutofit/>
          </a:bodyPr>
          <a:lstStyle/>
          <a:p>
            <a:r>
              <a:rPr lang="en-US" dirty="0" smtClean="0"/>
              <a:t>HIPAA- Protected Health Information – </a:t>
            </a:r>
          </a:p>
          <a:p>
            <a:r>
              <a:rPr lang="en-US" dirty="0" smtClean="0"/>
              <a:t>Client information will be located on SharePoint. Once you have received you login and password you will have access to your clients service orders.</a:t>
            </a:r>
          </a:p>
          <a:p>
            <a:r>
              <a:rPr lang="en-US" dirty="0" smtClean="0"/>
              <a:t>The client information is on a SERVICE ORDER and contains everything the CNA needs to know to provide the necessary care for each client assigned</a:t>
            </a:r>
          </a:p>
          <a:p>
            <a:r>
              <a:rPr lang="en-US" dirty="0" smtClean="0"/>
              <a:t>While reviewing your schedule be sure you have a service order for each client. If not then you will call the Staff Line (to be discussed later)</a:t>
            </a:r>
            <a:endParaRPr lang="en-US" dirty="0"/>
          </a:p>
        </p:txBody>
      </p:sp>
    </p:spTree>
    <p:extLst>
      <p:ext uri="{BB962C8B-B14F-4D97-AF65-F5344CB8AC3E}">
        <p14:creationId xmlns:p14="http://schemas.microsoft.com/office/powerpoint/2010/main" val="2066113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Accessing Service Orders</a:t>
            </a:r>
            <a:endParaRPr lang="en-US" dirty="0"/>
          </a:p>
        </p:txBody>
      </p:sp>
      <p:sp>
        <p:nvSpPr>
          <p:cNvPr id="5" name="TextBox 4"/>
          <p:cNvSpPr txBox="1"/>
          <p:nvPr/>
        </p:nvSpPr>
        <p:spPr>
          <a:xfrm>
            <a:off x="2327001" y="6053001"/>
            <a:ext cx="6417315" cy="523220"/>
          </a:xfrm>
          <a:prstGeom prst="rect">
            <a:avLst/>
          </a:prstGeom>
          <a:noFill/>
        </p:spPr>
        <p:txBody>
          <a:bodyPr wrap="square" rtlCol="0">
            <a:spAutoFit/>
          </a:bodyPr>
          <a:lstStyle/>
          <a:p>
            <a:r>
              <a:rPr lang="en-US" sz="1400" dirty="0" smtClean="0"/>
              <a:t>To view the client service order, click on the shift, then click on Go in the Shift Options Box</a:t>
            </a:r>
            <a:endParaRPr lang="en-US" sz="1400" dirty="0"/>
          </a:p>
        </p:txBody>
      </p:sp>
      <p:pic>
        <p:nvPicPr>
          <p:cNvPr id="11" name="Content Placeholder 10"/>
          <p:cNvPicPr>
            <a:picLocks noGrp="1" noChangeAspect="1"/>
          </p:cNvPicPr>
          <p:nvPr>
            <p:ph idx="1"/>
          </p:nvPr>
        </p:nvPicPr>
        <p:blipFill>
          <a:blip r:embed="rId2"/>
          <a:stretch>
            <a:fillRect/>
          </a:stretch>
        </p:blipFill>
        <p:spPr>
          <a:xfrm>
            <a:off x="2327001" y="2312555"/>
            <a:ext cx="6417315" cy="3416300"/>
          </a:xfrm>
          <a:prstGeom prst="rect">
            <a:avLst/>
          </a:prstGeom>
        </p:spPr>
      </p:pic>
      <p:cxnSp>
        <p:nvCxnSpPr>
          <p:cNvPr id="13" name="Straight Arrow Connector 12"/>
          <p:cNvCxnSpPr/>
          <p:nvPr/>
        </p:nvCxnSpPr>
        <p:spPr>
          <a:xfrm flipH="1" flipV="1">
            <a:off x="3665913" y="4039985"/>
            <a:ext cx="1670858" cy="214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57105" y="3516284"/>
            <a:ext cx="1579419" cy="291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73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 Order</a:t>
            </a:r>
            <a:endParaRPr lang="en-US" dirty="0"/>
          </a:p>
        </p:txBody>
      </p:sp>
      <p:sp>
        <p:nvSpPr>
          <p:cNvPr id="7" name="TextBox 6"/>
          <p:cNvSpPr txBox="1"/>
          <p:nvPr/>
        </p:nvSpPr>
        <p:spPr>
          <a:xfrm>
            <a:off x="249382" y="6126480"/>
            <a:ext cx="9559636" cy="954107"/>
          </a:xfrm>
          <a:prstGeom prst="rect">
            <a:avLst/>
          </a:prstGeom>
          <a:noFill/>
        </p:spPr>
        <p:txBody>
          <a:bodyPr wrap="square" rtlCol="0">
            <a:spAutoFit/>
          </a:bodyPr>
          <a:lstStyle/>
          <a:p>
            <a:r>
              <a:rPr lang="en-US" sz="1400" dirty="0" smtClean="0"/>
              <a:t>The service order is shown here in 2 parts due to the size of the viewing screen for this presentation. Any information you need about your client will be found on the service order. Name, address, basic information,</a:t>
            </a:r>
          </a:p>
          <a:p>
            <a:r>
              <a:rPr lang="en-US" sz="1400" dirty="0" smtClean="0"/>
              <a:t>Diagnosis, condition and services provided.</a:t>
            </a:r>
          </a:p>
          <a:p>
            <a:endParaRPr lang="en-US" sz="1400" dirty="0"/>
          </a:p>
        </p:txBody>
      </p:sp>
      <p:pic>
        <p:nvPicPr>
          <p:cNvPr id="5" name="Picture 4"/>
          <p:cNvPicPr>
            <a:picLocks noChangeAspect="1"/>
          </p:cNvPicPr>
          <p:nvPr/>
        </p:nvPicPr>
        <p:blipFill>
          <a:blip r:embed="rId2"/>
          <a:stretch>
            <a:fillRect/>
          </a:stretch>
        </p:blipFill>
        <p:spPr>
          <a:xfrm>
            <a:off x="0" y="1775111"/>
            <a:ext cx="7049193" cy="4351369"/>
          </a:xfrm>
          <a:prstGeom prst="rect">
            <a:avLst/>
          </a:prstGeom>
        </p:spPr>
      </p:pic>
      <p:pic>
        <p:nvPicPr>
          <p:cNvPr id="8" name="Picture 7"/>
          <p:cNvPicPr>
            <a:picLocks noChangeAspect="1"/>
          </p:cNvPicPr>
          <p:nvPr/>
        </p:nvPicPr>
        <p:blipFill>
          <a:blip r:embed="rId3"/>
          <a:stretch>
            <a:fillRect/>
          </a:stretch>
        </p:blipFill>
        <p:spPr>
          <a:xfrm>
            <a:off x="5381165" y="1775111"/>
            <a:ext cx="6810835" cy="4351369"/>
          </a:xfrm>
          <a:prstGeom prst="rect">
            <a:avLst/>
          </a:prstGeom>
        </p:spPr>
      </p:pic>
    </p:spTree>
    <p:extLst>
      <p:ext uri="{BB962C8B-B14F-4D97-AF65-F5344CB8AC3E}">
        <p14:creationId xmlns:p14="http://schemas.microsoft.com/office/powerpoint/2010/main" val="222972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DOCUMENTATION</a:t>
            </a:r>
            <a:endParaRPr lang="en-US" dirty="0"/>
          </a:p>
        </p:txBody>
      </p:sp>
      <p:sp>
        <p:nvSpPr>
          <p:cNvPr id="3" name="Content Placeholder 2"/>
          <p:cNvSpPr>
            <a:spLocks noGrp="1"/>
          </p:cNvSpPr>
          <p:nvPr>
            <p:ph idx="1"/>
          </p:nvPr>
        </p:nvSpPr>
        <p:spPr>
          <a:xfrm>
            <a:off x="1154955" y="3358342"/>
            <a:ext cx="8761412" cy="2661458"/>
          </a:xfrm>
        </p:spPr>
        <p:txBody>
          <a:bodyPr>
            <a:normAutofit/>
          </a:bodyPr>
          <a:lstStyle/>
          <a:p>
            <a:r>
              <a:rPr lang="en-US" sz="2400" dirty="0" smtClean="0"/>
              <a:t>Your time worked and care provided is recorded on a Champion Flow Sheet. The information that you enter on the flow sheet is used for weekly pay and billing. It is important that all information is correct.</a:t>
            </a:r>
          </a:p>
          <a:p>
            <a:r>
              <a:rPr lang="en-US" sz="2400" dirty="0" smtClean="0"/>
              <a:t>The flow sheet to be used is available on this website, or at the Gainesville office.</a:t>
            </a:r>
          </a:p>
        </p:txBody>
      </p:sp>
    </p:spTree>
    <p:extLst>
      <p:ext uri="{BB962C8B-B14F-4D97-AF65-F5344CB8AC3E}">
        <p14:creationId xmlns:p14="http://schemas.microsoft.com/office/powerpoint/2010/main" val="415522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DOCUMENTATION ACCURACY</a:t>
            </a:r>
            <a:endParaRPr lang="en-US" dirty="0"/>
          </a:p>
        </p:txBody>
      </p:sp>
      <p:sp>
        <p:nvSpPr>
          <p:cNvPr id="3" name="Content Placeholder 2"/>
          <p:cNvSpPr>
            <a:spLocks noGrp="1"/>
          </p:cNvSpPr>
          <p:nvPr>
            <p:ph idx="1"/>
          </p:nvPr>
        </p:nvSpPr>
        <p:spPr>
          <a:xfrm>
            <a:off x="1154955" y="2603500"/>
            <a:ext cx="8761412" cy="4254500"/>
          </a:xfrm>
        </p:spPr>
        <p:txBody>
          <a:bodyPr>
            <a:normAutofit/>
          </a:bodyPr>
          <a:lstStyle/>
          <a:p>
            <a:r>
              <a:rPr lang="en-US" dirty="0" smtClean="0"/>
              <a:t>Flow sheets must reflect the care provided as well as your arrival and departure time – more details of this topic will be discussed during the meet and greet</a:t>
            </a:r>
          </a:p>
          <a:p>
            <a:r>
              <a:rPr lang="en-US" dirty="0" smtClean="0"/>
              <a:t>Flow sheets are not to be filled out and client signatures not obtained  until all care has been provided for the day. Doing so is fraud and will be reported immediately.</a:t>
            </a:r>
          </a:p>
          <a:p>
            <a:r>
              <a:rPr lang="en-US" dirty="0" smtClean="0"/>
              <a:t>All documentation must be completed using blue ink entering client’s name, printed and as it appears on the service order.</a:t>
            </a:r>
          </a:p>
          <a:p>
            <a:r>
              <a:rPr lang="en-US" dirty="0" smtClean="0"/>
              <a:t>NO WHITE OUT or ERASING or SCRIBBLING. If a mistake occurs draw 1 line through and initial.</a:t>
            </a:r>
          </a:p>
          <a:p>
            <a:r>
              <a:rPr lang="en-US" dirty="0" smtClean="0"/>
              <a:t>Flow sheets are due by 6pm each Sunday. You can fax your flow sheets to </a:t>
            </a:r>
            <a:r>
              <a:rPr lang="en-US" b="1" dirty="0" smtClean="0"/>
              <a:t>352-240-1530</a:t>
            </a:r>
            <a:r>
              <a:rPr lang="en-US" dirty="0" smtClean="0"/>
              <a:t> or install Cam Scanner on your phone, scan and email to </a:t>
            </a:r>
            <a:r>
              <a:rPr lang="en-US" b="1" dirty="0" smtClean="0"/>
              <a:t>champoffice@champhhc.com</a:t>
            </a:r>
          </a:p>
          <a:p>
            <a:endParaRPr lang="en-US" dirty="0"/>
          </a:p>
        </p:txBody>
      </p:sp>
    </p:spTree>
    <p:extLst>
      <p:ext uri="{BB962C8B-B14F-4D97-AF65-F5344CB8AC3E}">
        <p14:creationId xmlns:p14="http://schemas.microsoft.com/office/powerpoint/2010/main" val="2489901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773" y="478751"/>
            <a:ext cx="8825658" cy="385773"/>
          </a:xfrm>
        </p:spPr>
        <p:txBody>
          <a:bodyPr/>
          <a:lstStyle/>
          <a:p>
            <a:pPr algn="ctr"/>
            <a:r>
              <a:rPr lang="en-US" sz="2800" dirty="0" smtClean="0"/>
              <a:t>Champion Flow Sheet</a:t>
            </a:r>
            <a:endParaRPr lang="en-US" sz="2800" dirty="0"/>
          </a:p>
        </p:txBody>
      </p:sp>
      <p:sp>
        <p:nvSpPr>
          <p:cNvPr id="8" name="TextBox 7"/>
          <p:cNvSpPr txBox="1"/>
          <p:nvPr/>
        </p:nvSpPr>
        <p:spPr>
          <a:xfrm>
            <a:off x="5775602" y="799007"/>
            <a:ext cx="5361709" cy="5693866"/>
          </a:xfrm>
          <a:prstGeom prst="rect">
            <a:avLst/>
          </a:prstGeom>
          <a:noFill/>
        </p:spPr>
        <p:txBody>
          <a:bodyPr wrap="square" rtlCol="0">
            <a:spAutoFit/>
          </a:bodyPr>
          <a:lstStyle/>
          <a:p>
            <a:r>
              <a:rPr lang="en-US" sz="1400" dirty="0" smtClean="0"/>
              <a:t>Please fill out the Champion Flow sheet as listed </a:t>
            </a:r>
            <a:r>
              <a:rPr lang="en-US" sz="1400" dirty="0" smtClean="0"/>
              <a:t>below noting that there are 8 date columns</a:t>
            </a:r>
            <a:endParaRPr lang="en-US" sz="1400" dirty="0" smtClean="0"/>
          </a:p>
          <a:p>
            <a:pPr marL="285750" indent="-285750">
              <a:buFont typeface="Arial" panose="020B0604020202020204" pitchFamily="34" charset="0"/>
              <a:buChar char="•"/>
            </a:pPr>
            <a:r>
              <a:rPr lang="en-US" sz="1400" dirty="0" smtClean="0"/>
              <a:t>Fill in week ending date at top and bottom of flow sheet</a:t>
            </a:r>
          </a:p>
          <a:p>
            <a:pPr marL="742950" lvl="1" indent="-285750">
              <a:buFont typeface="Arial" panose="020B0604020202020204" pitchFamily="34" charset="0"/>
              <a:buChar char="•"/>
            </a:pPr>
            <a:r>
              <a:rPr lang="en-US" sz="1400" dirty="0" smtClean="0"/>
              <a:t>Sunday – Sat for ECAC and MSS only</a:t>
            </a:r>
          </a:p>
          <a:p>
            <a:pPr marL="742950" lvl="1" indent="-285750">
              <a:buFont typeface="Arial" panose="020B0604020202020204" pitchFamily="34" charset="0"/>
              <a:buChar char="•"/>
            </a:pPr>
            <a:r>
              <a:rPr lang="en-US" sz="1400" dirty="0" smtClean="0"/>
              <a:t>Monday – Sun for all other Agencies</a:t>
            </a:r>
          </a:p>
          <a:p>
            <a:pPr marL="285750" indent="-285750">
              <a:buFont typeface="Arial" panose="020B0604020202020204" pitchFamily="34" charset="0"/>
              <a:buChar char="•"/>
            </a:pPr>
            <a:r>
              <a:rPr lang="en-US" sz="1400" dirty="0" smtClean="0"/>
              <a:t>Print Client name and Aide Name at the top and bottom of the flow sheet</a:t>
            </a:r>
          </a:p>
          <a:p>
            <a:pPr marL="285750" indent="-285750">
              <a:buFont typeface="Arial" panose="020B0604020202020204" pitchFamily="34" charset="0"/>
              <a:buChar char="•"/>
            </a:pPr>
            <a:r>
              <a:rPr lang="en-US" sz="1400" dirty="0" smtClean="0"/>
              <a:t>Date every column no matter how many visits</a:t>
            </a:r>
          </a:p>
          <a:p>
            <a:pPr marL="285750" indent="-285750">
              <a:buFont typeface="Arial" panose="020B0604020202020204" pitchFamily="34" charset="0"/>
              <a:buChar char="•"/>
            </a:pPr>
            <a:r>
              <a:rPr lang="en-US" sz="1400" dirty="0" smtClean="0"/>
              <a:t>Check off ALL duties performed to include Universal Precautions</a:t>
            </a:r>
          </a:p>
          <a:p>
            <a:pPr marL="285750" indent="-285750">
              <a:buFont typeface="Arial" panose="020B0604020202020204" pitchFamily="34" charset="0"/>
              <a:buChar char="•"/>
            </a:pPr>
            <a:r>
              <a:rPr lang="en-US" sz="1400" dirty="0" smtClean="0"/>
              <a:t>Enter the total hours for each service provided</a:t>
            </a:r>
          </a:p>
          <a:p>
            <a:pPr marL="285750" indent="-285750">
              <a:buFont typeface="Arial" panose="020B0604020202020204" pitchFamily="34" charset="0"/>
              <a:buChar char="•"/>
            </a:pPr>
            <a:r>
              <a:rPr lang="en-US" sz="1400" dirty="0" smtClean="0"/>
              <a:t>Enter the total service hours ( PC + HMK + COMP or RES)</a:t>
            </a:r>
          </a:p>
          <a:p>
            <a:pPr marL="285750" indent="-285750">
              <a:buFont typeface="Arial" panose="020B0604020202020204" pitchFamily="34" charset="0"/>
              <a:buChar char="•"/>
            </a:pPr>
            <a:r>
              <a:rPr lang="en-US" sz="1400" b="1" dirty="0" smtClean="0"/>
              <a:t>Aide and Client are to sign each day</a:t>
            </a:r>
          </a:p>
          <a:p>
            <a:pPr marL="285750" indent="-285750">
              <a:buFont typeface="Arial" panose="020B0604020202020204" pitchFamily="34" charset="0"/>
              <a:buChar char="•"/>
            </a:pPr>
            <a:r>
              <a:rPr lang="en-US" sz="1400" dirty="0" smtClean="0"/>
              <a:t>When providing Respite for a client, check off all duties performed for PC, HMK and Companion and check the Respite Provided Box</a:t>
            </a:r>
          </a:p>
          <a:p>
            <a:pPr marL="285750" indent="-285750">
              <a:buFont typeface="Arial" panose="020B0604020202020204" pitchFamily="34" charset="0"/>
              <a:buChar char="•"/>
            </a:pPr>
            <a:r>
              <a:rPr lang="en-US" sz="1400" dirty="0" smtClean="0"/>
              <a:t>Enter in start and end time using AM and PM</a:t>
            </a:r>
          </a:p>
          <a:p>
            <a:pPr marL="285750" indent="-285750">
              <a:buFont typeface="Arial" panose="020B0604020202020204" pitchFamily="34" charset="0"/>
              <a:buChar char="•"/>
            </a:pPr>
            <a:r>
              <a:rPr lang="en-US" sz="1400" dirty="0" smtClean="0"/>
              <a:t>Check the appropriate Contract Type</a:t>
            </a:r>
          </a:p>
          <a:p>
            <a:pPr marL="285750" indent="-285750">
              <a:buFont typeface="Arial" panose="020B0604020202020204" pitchFamily="34" charset="0"/>
              <a:buChar char="•"/>
            </a:pPr>
            <a:r>
              <a:rPr lang="en-US" sz="1400" dirty="0" smtClean="0"/>
              <a:t>Flow sheets are due by 6pm on Sunday of each week</a:t>
            </a:r>
          </a:p>
          <a:p>
            <a:pPr marL="285750" indent="-285750">
              <a:buFont typeface="Arial" panose="020B0604020202020204" pitchFamily="34" charset="0"/>
              <a:buChar char="•"/>
            </a:pPr>
            <a:r>
              <a:rPr lang="en-US" sz="1400" dirty="0" smtClean="0"/>
              <a:t>Fax to </a:t>
            </a:r>
            <a:r>
              <a:rPr lang="en-US" sz="1400" dirty="0" smtClean="0"/>
              <a:t>352-240-1530 or</a:t>
            </a:r>
            <a:endParaRPr lang="en-US" sz="1400" dirty="0" smtClean="0"/>
          </a:p>
          <a:p>
            <a:pPr marL="285750" indent="-285750">
              <a:buFont typeface="Arial" panose="020B0604020202020204" pitchFamily="34" charset="0"/>
              <a:buChar char="•"/>
            </a:pPr>
            <a:r>
              <a:rPr lang="en-US" sz="1400" dirty="0" smtClean="0"/>
              <a:t>Scan using CamScanner – free app for your phone and email to </a:t>
            </a:r>
            <a:r>
              <a:rPr lang="en-US" sz="1400" b="1" dirty="0" smtClean="0">
                <a:hlinkClick r:id="rId2"/>
              </a:rPr>
              <a:t>champ.office@champhhc.com</a:t>
            </a:r>
            <a:endParaRPr lang="en-US" sz="1400" b="1" dirty="0" smtClean="0"/>
          </a:p>
          <a:p>
            <a:pPr marL="285750" indent="-285750">
              <a:buFont typeface="Arial" panose="020B0604020202020204" pitchFamily="34" charset="0"/>
              <a:buChar char="•"/>
            </a:pPr>
            <a:r>
              <a:rPr lang="en-US" sz="1400" dirty="0" smtClean="0"/>
              <a:t>If your flow sheets are going to be late you </a:t>
            </a:r>
            <a:r>
              <a:rPr lang="en-US" sz="1400" b="1" dirty="0" smtClean="0"/>
              <a:t>MUST</a:t>
            </a:r>
            <a:r>
              <a:rPr lang="en-US" sz="1400" dirty="0" smtClean="0"/>
              <a:t> notify Sherri prior to 6pm on Sunday.</a:t>
            </a:r>
          </a:p>
          <a:p>
            <a:endParaRPr lang="en-US" sz="1400" dirty="0" smtClean="0"/>
          </a:p>
          <a:p>
            <a:pPr lvl="1"/>
            <a:endParaRPr lang="en-US" sz="1400" dirty="0"/>
          </a:p>
        </p:txBody>
      </p:sp>
      <p:sp>
        <p:nvSpPr>
          <p:cNvPr id="25" name="5-Point Star 24"/>
          <p:cNvSpPr/>
          <p:nvPr/>
        </p:nvSpPr>
        <p:spPr>
          <a:xfrm>
            <a:off x="7197079" y="2802720"/>
            <a:ext cx="199505" cy="2198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8013494" y="4053629"/>
            <a:ext cx="231013" cy="2357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84652" y="799007"/>
            <a:ext cx="5290950" cy="4447135"/>
          </a:xfrm>
          <a:prstGeom prst="rect">
            <a:avLst/>
          </a:prstGeom>
        </p:spPr>
      </p:pic>
      <p:pic>
        <p:nvPicPr>
          <p:cNvPr id="4" name="Picture 3"/>
          <p:cNvPicPr>
            <a:picLocks noChangeAspect="1"/>
          </p:cNvPicPr>
          <p:nvPr/>
        </p:nvPicPr>
        <p:blipFill>
          <a:blip r:embed="rId4"/>
          <a:stretch>
            <a:fillRect/>
          </a:stretch>
        </p:blipFill>
        <p:spPr>
          <a:xfrm>
            <a:off x="595533" y="4986163"/>
            <a:ext cx="4990620" cy="1551247"/>
          </a:xfrm>
          <a:prstGeom prst="rect">
            <a:avLst/>
          </a:prstGeom>
        </p:spPr>
      </p:pic>
      <p:cxnSp>
        <p:nvCxnSpPr>
          <p:cNvPr id="9" name="Straight Connector 8"/>
          <p:cNvCxnSpPr/>
          <p:nvPr/>
        </p:nvCxnSpPr>
        <p:spPr>
          <a:xfrm>
            <a:off x="4547062" y="1612669"/>
            <a:ext cx="24938" cy="3175462"/>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596044" y="1612669"/>
            <a:ext cx="3509764" cy="276999"/>
          </a:xfrm>
          <a:prstGeom prst="rect">
            <a:avLst/>
          </a:prstGeom>
          <a:solidFill>
            <a:schemeClr val="bg1">
              <a:lumMod val="95000"/>
            </a:schemeClr>
          </a:solidFill>
          <a:ln>
            <a:solidFill>
              <a:srgbClr val="000099"/>
            </a:solidFill>
          </a:ln>
        </p:spPr>
        <p:txBody>
          <a:bodyPr wrap="square" rtlCol="0">
            <a:spAutoFit/>
          </a:bodyPr>
          <a:lstStyle/>
          <a:p>
            <a:r>
              <a:rPr lang="en-US" sz="1200" dirty="0" smtClean="0"/>
              <a:t>Sunday – Saturday for MSS and ECAC</a:t>
            </a:r>
            <a:endParaRPr lang="en-US" sz="1200" dirty="0"/>
          </a:p>
        </p:txBody>
      </p:sp>
      <p:sp>
        <p:nvSpPr>
          <p:cNvPr id="14" name="TextBox 13"/>
          <p:cNvSpPr txBox="1"/>
          <p:nvPr/>
        </p:nvSpPr>
        <p:spPr>
          <a:xfrm>
            <a:off x="2094807" y="2094807"/>
            <a:ext cx="3433157" cy="276999"/>
          </a:xfrm>
          <a:prstGeom prst="rect">
            <a:avLst/>
          </a:prstGeom>
          <a:solidFill>
            <a:schemeClr val="bg1">
              <a:lumMod val="95000"/>
            </a:schemeClr>
          </a:solidFill>
          <a:ln>
            <a:solidFill>
              <a:srgbClr val="002060"/>
            </a:solidFill>
          </a:ln>
        </p:spPr>
        <p:txBody>
          <a:bodyPr wrap="square" rtlCol="0">
            <a:spAutoFit/>
          </a:bodyPr>
          <a:lstStyle/>
          <a:p>
            <a:r>
              <a:rPr lang="en-US" sz="1200" dirty="0" smtClean="0"/>
              <a:t>Monday – Sunday for all Other Agencies</a:t>
            </a:r>
            <a:endParaRPr lang="en-US" sz="1200" dirty="0"/>
          </a:p>
        </p:txBody>
      </p:sp>
      <p:cxnSp>
        <p:nvCxnSpPr>
          <p:cNvPr id="16" name="Straight Arrow Connector 15"/>
          <p:cNvCxnSpPr/>
          <p:nvPr/>
        </p:nvCxnSpPr>
        <p:spPr>
          <a:xfrm flipH="1">
            <a:off x="5217158" y="1612669"/>
            <a:ext cx="1058951" cy="1384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14" idx="3"/>
          </p:cNvCxnSpPr>
          <p:nvPr/>
        </p:nvCxnSpPr>
        <p:spPr>
          <a:xfrm flipH="1">
            <a:off x="5527964" y="1812175"/>
            <a:ext cx="748145" cy="421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5-Point Star 22"/>
          <p:cNvSpPr/>
          <p:nvPr/>
        </p:nvSpPr>
        <p:spPr>
          <a:xfrm>
            <a:off x="1332551" y="1751168"/>
            <a:ext cx="207818"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flipV="1">
            <a:off x="1388226" y="2912647"/>
            <a:ext cx="4673546" cy="18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a:off x="1436460" y="3316778"/>
            <a:ext cx="4680987"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5-Point Star 31"/>
          <p:cNvSpPr/>
          <p:nvPr/>
        </p:nvSpPr>
        <p:spPr>
          <a:xfrm>
            <a:off x="1332551" y="4350561"/>
            <a:ext cx="196428" cy="1965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H="1">
            <a:off x="3208713" y="3507971"/>
            <a:ext cx="2988798" cy="2111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4312681" y="3539748"/>
            <a:ext cx="1871517" cy="20692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3350926" y="1144548"/>
            <a:ext cx="2807862" cy="3428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782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Client/Family and CNA Interaction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most successful CNAs:</a:t>
            </a:r>
          </a:p>
          <a:p>
            <a:pPr lvl="1"/>
            <a:r>
              <a:rPr lang="en-US" dirty="0" smtClean="0"/>
              <a:t>Show up on time, dressed appropriately, ready to work with their phones out of sight and on vibrate or silent mode</a:t>
            </a:r>
          </a:p>
          <a:p>
            <a:pPr lvl="1"/>
            <a:r>
              <a:rPr lang="en-US" dirty="0" smtClean="0"/>
              <a:t>Allows the client/family to maintain control while getting the job done correctly</a:t>
            </a:r>
          </a:p>
          <a:p>
            <a:pPr lvl="1"/>
            <a:r>
              <a:rPr lang="en-US" dirty="0" smtClean="0"/>
              <a:t>Knows the appropriate topics of discussion to have with the client	</a:t>
            </a:r>
          </a:p>
          <a:p>
            <a:pPr lvl="2"/>
            <a:r>
              <a:rPr lang="en-US" dirty="0" smtClean="0"/>
              <a:t>No personal information shared</a:t>
            </a:r>
          </a:p>
          <a:p>
            <a:pPr lvl="2"/>
            <a:r>
              <a:rPr lang="en-US" dirty="0" smtClean="0"/>
              <a:t>No discussion of other clients</a:t>
            </a:r>
          </a:p>
          <a:p>
            <a:pPr lvl="2"/>
            <a:r>
              <a:rPr lang="en-US" dirty="0" smtClean="0"/>
              <a:t>No complaining about other aides, clients or Administrative staff</a:t>
            </a:r>
          </a:p>
          <a:p>
            <a:pPr lvl="2"/>
            <a:r>
              <a:rPr lang="en-US" dirty="0" smtClean="0"/>
              <a:t>No complaining about drive time or hours worked</a:t>
            </a:r>
          </a:p>
          <a:p>
            <a:pPr lvl="1"/>
            <a:r>
              <a:rPr lang="en-US" dirty="0" smtClean="0"/>
              <a:t>If the client requests you to perform a duty that is not listed on the service order then a call to the staff line is to be made immediately. Respectfully explain to the client that you must get verification before performing the requested task. (i.e. Aide is not allowed to transport unless specifically stated)</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267479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Client Types</a:t>
            </a:r>
            <a:endParaRPr lang="en-US" dirty="0"/>
          </a:p>
        </p:txBody>
      </p:sp>
      <p:sp>
        <p:nvSpPr>
          <p:cNvPr id="3" name="Content Placeholder 2"/>
          <p:cNvSpPr>
            <a:spLocks noGrp="1"/>
          </p:cNvSpPr>
          <p:nvPr>
            <p:ph idx="1"/>
          </p:nvPr>
        </p:nvSpPr>
        <p:spPr>
          <a:xfrm>
            <a:off x="1154955" y="2603500"/>
            <a:ext cx="8761412" cy="3522980"/>
          </a:xfrm>
        </p:spPr>
        <p:txBody>
          <a:bodyPr>
            <a:normAutofit fontScale="92500" lnSpcReduction="20000"/>
          </a:bodyPr>
          <a:lstStyle/>
          <a:p>
            <a:r>
              <a:rPr lang="en-US" dirty="0" smtClean="0"/>
              <a:t>As stated earlier Champion subcontracts with various agencies and companies</a:t>
            </a:r>
          </a:p>
          <a:p>
            <a:pPr lvl="1"/>
            <a:r>
              <a:rPr lang="en-US" sz="1800" dirty="0" smtClean="0"/>
              <a:t>Altrusa House (SR)</a:t>
            </a:r>
          </a:p>
          <a:p>
            <a:pPr lvl="1"/>
            <a:r>
              <a:rPr lang="en-US" sz="1800" dirty="0" smtClean="0"/>
              <a:t>Elder Care of Alachua County (ECAC)</a:t>
            </a:r>
          </a:p>
          <a:p>
            <a:pPr lvl="1"/>
            <a:r>
              <a:rPr lang="en-US" sz="1800" dirty="0" smtClean="0"/>
              <a:t>Brain and Spinal Cord Injury (BSCI)</a:t>
            </a:r>
          </a:p>
          <a:p>
            <a:pPr lvl="1"/>
            <a:r>
              <a:rPr lang="en-US" sz="1800" dirty="0" smtClean="0"/>
              <a:t>Marion Senior Services (MSS)</a:t>
            </a:r>
          </a:p>
          <a:p>
            <a:pPr lvl="1"/>
            <a:r>
              <a:rPr lang="en-US" sz="1800" dirty="0" smtClean="0"/>
              <a:t>Sunshine Health (SUNSHINE)</a:t>
            </a:r>
          </a:p>
          <a:p>
            <a:pPr lvl="1"/>
            <a:r>
              <a:rPr lang="en-US" sz="1800" dirty="0" smtClean="0"/>
              <a:t>United Health Care (UHC)</a:t>
            </a:r>
          </a:p>
          <a:p>
            <a:pPr lvl="1"/>
            <a:r>
              <a:rPr lang="en-US" sz="1800" dirty="0" smtClean="0"/>
              <a:t>Veterans Administration (VA)</a:t>
            </a:r>
          </a:p>
          <a:p>
            <a:r>
              <a:rPr lang="en-US" dirty="0" smtClean="0"/>
              <a:t>Each company has certain documentation requirements that must be followed in order to maintain the current contractual agreement.</a:t>
            </a:r>
          </a:p>
          <a:p>
            <a:pPr marL="457200" lvl="1" indent="0">
              <a:buNone/>
            </a:pPr>
            <a:endParaRPr lang="en-US" dirty="0"/>
          </a:p>
        </p:txBody>
      </p:sp>
    </p:spTree>
    <p:extLst>
      <p:ext uri="{BB962C8B-B14F-4D97-AF65-F5344CB8AC3E}">
        <p14:creationId xmlns:p14="http://schemas.microsoft.com/office/powerpoint/2010/main" val="190817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County Agencies	</a:t>
            </a:r>
            <a:endParaRPr lang="en-US" dirty="0"/>
          </a:p>
        </p:txBody>
      </p:sp>
      <p:sp>
        <p:nvSpPr>
          <p:cNvPr id="3" name="Content Placeholder 2"/>
          <p:cNvSpPr>
            <a:spLocks noGrp="1"/>
          </p:cNvSpPr>
          <p:nvPr>
            <p:ph idx="1"/>
          </p:nvPr>
        </p:nvSpPr>
        <p:spPr>
          <a:xfrm>
            <a:off x="1154955" y="2926080"/>
            <a:ext cx="8761412" cy="3093720"/>
          </a:xfrm>
        </p:spPr>
        <p:txBody>
          <a:bodyPr>
            <a:normAutofit fontScale="70000" lnSpcReduction="20000"/>
          </a:bodyPr>
          <a:lstStyle/>
          <a:p>
            <a:r>
              <a:rPr lang="en-US" sz="2400" dirty="0" smtClean="0"/>
              <a:t>Elder Care of Alachua County(ECAC)</a:t>
            </a:r>
          </a:p>
          <a:p>
            <a:r>
              <a:rPr lang="en-US" sz="2400" dirty="0" smtClean="0"/>
              <a:t>Marion Senior Services (MSS)</a:t>
            </a:r>
          </a:p>
          <a:p>
            <a:r>
              <a:rPr lang="en-US" sz="2400" dirty="0" smtClean="0"/>
              <a:t>These county agencies require dating on flow sheet as:</a:t>
            </a:r>
          </a:p>
          <a:p>
            <a:pPr lvl="1"/>
            <a:r>
              <a:rPr lang="en-US" sz="2400" dirty="0" smtClean="0"/>
              <a:t>Sunday – Saturday</a:t>
            </a:r>
          </a:p>
          <a:p>
            <a:r>
              <a:rPr lang="en-US" sz="2600" dirty="0" smtClean="0"/>
              <a:t>All other Agencies require dating on flow sheet as:</a:t>
            </a:r>
          </a:p>
          <a:p>
            <a:pPr lvl="1"/>
            <a:r>
              <a:rPr lang="en-US" sz="2400" dirty="0" smtClean="0"/>
              <a:t>Monday - Sunday</a:t>
            </a:r>
          </a:p>
          <a:p>
            <a:pPr marL="0" indent="0">
              <a:buNone/>
            </a:pPr>
            <a:r>
              <a:rPr lang="en-US" sz="2600" dirty="0"/>
              <a:t>	</a:t>
            </a:r>
            <a:endParaRPr lang="en-US" sz="2600" dirty="0" smtClean="0"/>
          </a:p>
          <a:p>
            <a:pPr marL="0" indent="0">
              <a:buNone/>
            </a:pPr>
            <a:endParaRPr lang="en-US" dirty="0" smtClean="0"/>
          </a:p>
          <a:p>
            <a:pPr marL="0" indent="0">
              <a:buNone/>
            </a:pPr>
            <a:r>
              <a:rPr lang="en-US" dirty="0"/>
              <a:t>	</a:t>
            </a:r>
          </a:p>
        </p:txBody>
      </p:sp>
    </p:spTree>
    <p:extLst>
      <p:ext uri="{BB962C8B-B14F-4D97-AF65-F5344CB8AC3E}">
        <p14:creationId xmlns:p14="http://schemas.microsoft.com/office/powerpoint/2010/main" val="94415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and when do I get paid?</a:t>
            </a:r>
            <a:endParaRPr lang="en-US" dirty="0"/>
          </a:p>
        </p:txBody>
      </p:sp>
      <p:sp>
        <p:nvSpPr>
          <p:cNvPr id="3" name="Content Placeholder 2"/>
          <p:cNvSpPr>
            <a:spLocks noGrp="1"/>
          </p:cNvSpPr>
          <p:nvPr>
            <p:ph idx="1"/>
          </p:nvPr>
        </p:nvSpPr>
        <p:spPr/>
        <p:txBody>
          <a:bodyPr>
            <a:normAutofit/>
          </a:bodyPr>
          <a:lstStyle/>
          <a:p>
            <a:r>
              <a:rPr lang="en-US" sz="2000" dirty="0" smtClean="0"/>
              <a:t>Champion work week begins on Monday and ends on Sunday. </a:t>
            </a:r>
          </a:p>
          <a:p>
            <a:r>
              <a:rPr lang="en-US" sz="2000" dirty="0" smtClean="0"/>
              <a:t>CNA receives reimbursement on the Thursday after week ends.</a:t>
            </a:r>
          </a:p>
          <a:p>
            <a:r>
              <a:rPr lang="en-US" sz="2000" dirty="0" smtClean="0"/>
              <a:t>Champion is offering direct deposit for weekly pay</a:t>
            </a:r>
          </a:p>
          <a:p>
            <a:r>
              <a:rPr lang="en-US" sz="2000" dirty="0" smtClean="0"/>
              <a:t>Champion will need a voided check if you want to participate</a:t>
            </a:r>
          </a:p>
          <a:p>
            <a:r>
              <a:rPr lang="en-US" sz="2000" dirty="0" smtClean="0"/>
              <a:t>If not using direct deposit, checks will be available for pick up on Thursdays at the Gainesville office during regular office hours. Checks will not be mailed.</a:t>
            </a:r>
            <a:endParaRPr lang="en-US" sz="2000" dirty="0"/>
          </a:p>
        </p:txBody>
      </p:sp>
    </p:spTree>
    <p:extLst>
      <p:ext uri="{BB962C8B-B14F-4D97-AF65-F5344CB8AC3E}">
        <p14:creationId xmlns:p14="http://schemas.microsoft.com/office/powerpoint/2010/main" val="13119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IS CHAMPION HOME HEALTH?</a:t>
            </a:r>
            <a:endParaRPr lang="en-US" dirty="0"/>
          </a:p>
        </p:txBody>
      </p:sp>
      <p:sp>
        <p:nvSpPr>
          <p:cNvPr id="3" name="Content Placeholder 2"/>
          <p:cNvSpPr>
            <a:spLocks noGrp="1"/>
          </p:cNvSpPr>
          <p:nvPr>
            <p:ph idx="1"/>
          </p:nvPr>
        </p:nvSpPr>
        <p:spPr/>
        <p:txBody>
          <a:bodyPr>
            <a:noAutofit/>
          </a:bodyPr>
          <a:lstStyle/>
          <a:p>
            <a:r>
              <a:rPr lang="en-US" dirty="0" smtClean="0"/>
              <a:t>Champion Home Health Care is a private, non-medical home health agency – meaning that we provide personal care, homemaking and companion services </a:t>
            </a:r>
          </a:p>
          <a:p>
            <a:r>
              <a:rPr lang="en-US" dirty="0" smtClean="0"/>
              <a:t>Our focus is on servicing those clients that, without our care, would not be able thrive in their homes.</a:t>
            </a:r>
          </a:p>
          <a:p>
            <a:r>
              <a:rPr lang="en-US" dirty="0" smtClean="0"/>
              <a:t>Our client base is comprised of Veterans, those that are county program eligible and Medicaid waiver.</a:t>
            </a:r>
          </a:p>
          <a:p>
            <a:r>
              <a:rPr lang="en-US" dirty="0" smtClean="0"/>
              <a:t>Clients serviced by Champion Home Care may need as little as one to two hours of service – we have no minimum hour requirements.</a:t>
            </a:r>
          </a:p>
          <a:p>
            <a:r>
              <a:rPr lang="en-US" dirty="0" smtClean="0"/>
              <a:t>We have an Administrative Staff that is dedicated to assuring that the needs of our clients are met in a timely as well as caring manner.</a:t>
            </a:r>
            <a:endParaRPr lang="en-US" dirty="0"/>
          </a:p>
        </p:txBody>
      </p:sp>
    </p:spTree>
    <p:extLst>
      <p:ext uri="{BB962C8B-B14F-4D97-AF65-F5344CB8AC3E}">
        <p14:creationId xmlns:p14="http://schemas.microsoft.com/office/powerpoint/2010/main" val="1255257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365760"/>
            <a:ext cx="11371811" cy="1324928"/>
          </a:xfrm>
        </p:spPr>
        <p:txBody>
          <a:bodyPr/>
          <a:lstStyle/>
          <a:p>
            <a:r>
              <a:rPr lang="en-US" dirty="0" smtClean="0"/>
              <a:t>Welcome to the Champion family of caregivers!!!</a:t>
            </a:r>
            <a:endParaRPr lang="en-US" dirty="0"/>
          </a:p>
        </p:txBody>
      </p:sp>
      <p:sp>
        <p:nvSpPr>
          <p:cNvPr id="3" name="Content Placeholder 2"/>
          <p:cNvSpPr>
            <a:spLocks noGrp="1"/>
          </p:cNvSpPr>
          <p:nvPr>
            <p:ph idx="1"/>
          </p:nvPr>
        </p:nvSpPr>
        <p:spPr>
          <a:xfrm>
            <a:off x="838200" y="3034145"/>
            <a:ext cx="10515600" cy="2053244"/>
          </a:xfrm>
        </p:spPr>
        <p:txBody>
          <a:bodyPr>
            <a:normAutofit/>
          </a:bodyPr>
          <a:lstStyle/>
          <a:p>
            <a:pPr marL="0" indent="0">
              <a:buNone/>
            </a:pPr>
            <a:r>
              <a:rPr lang="en-US" sz="4400" dirty="0" smtClean="0"/>
              <a:t>We are so happy to have you on our team!</a:t>
            </a:r>
            <a:endParaRPr lang="en-US" sz="4400" dirty="0"/>
          </a:p>
        </p:txBody>
      </p:sp>
    </p:spTree>
    <p:extLst>
      <p:ext uri="{BB962C8B-B14F-4D97-AF65-F5344CB8AC3E}">
        <p14:creationId xmlns:p14="http://schemas.microsoft.com/office/powerpoint/2010/main" val="200380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3948"/>
            <a:ext cx="10515600" cy="1737361"/>
          </a:xfrm>
        </p:spPr>
        <p:txBody>
          <a:bodyPr>
            <a:normAutofit/>
          </a:bodyPr>
          <a:lstStyle/>
          <a:p>
            <a:pPr algn="ctr"/>
            <a:r>
              <a:rPr lang="en-US" dirty="0" smtClean="0"/>
              <a:t>Expectations of our CNAs</a:t>
            </a:r>
            <a:br>
              <a:rPr lang="en-US" dirty="0" smtClean="0"/>
            </a:br>
            <a:endParaRPr lang="en-US" b="1" dirty="0"/>
          </a:p>
        </p:txBody>
      </p:sp>
      <p:sp>
        <p:nvSpPr>
          <p:cNvPr id="3" name="Content Placeholder 2"/>
          <p:cNvSpPr>
            <a:spLocks noGrp="1"/>
          </p:cNvSpPr>
          <p:nvPr>
            <p:ph idx="1"/>
          </p:nvPr>
        </p:nvSpPr>
        <p:spPr>
          <a:xfrm>
            <a:off x="838200" y="2310938"/>
            <a:ext cx="10515600" cy="4372495"/>
          </a:xfrm>
        </p:spPr>
        <p:txBody>
          <a:bodyPr>
            <a:normAutofit/>
          </a:bodyPr>
          <a:lstStyle/>
          <a:p>
            <a:r>
              <a:rPr lang="en-US" sz="2400" b="1" dirty="0"/>
              <a:t>Please read field manual, located on this website, before going </a:t>
            </a:r>
            <a:r>
              <a:rPr lang="en-US" sz="2400" b="1" dirty="0" smtClean="0"/>
              <a:t>further</a:t>
            </a:r>
          </a:p>
          <a:p>
            <a:r>
              <a:rPr lang="en-US" sz="2400" dirty="0" smtClean="0"/>
              <a:t>Champion CNAs are chosen to work based on our stringent professional standards</a:t>
            </a:r>
          </a:p>
          <a:p>
            <a:r>
              <a:rPr lang="en-US" sz="2400" dirty="0" smtClean="0"/>
              <a:t>Champion CNAs are expected to consistently provide care with compassion, empathy and dedication</a:t>
            </a:r>
          </a:p>
          <a:p>
            <a:r>
              <a:rPr lang="en-US" sz="2400" dirty="0" smtClean="0"/>
              <a:t>Champion CNAs are required to effectively communicate with our clients as well as the Administrative Staff – providing necessary information to assure consistent and proper care- refer to Field Manual for details.</a:t>
            </a:r>
            <a:endParaRPr lang="en-US" sz="2400" dirty="0"/>
          </a:p>
        </p:txBody>
      </p:sp>
    </p:spTree>
    <p:extLst>
      <p:ext uri="{BB962C8B-B14F-4D97-AF65-F5344CB8AC3E}">
        <p14:creationId xmlns:p14="http://schemas.microsoft.com/office/powerpoint/2010/main" val="234445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CHAMPION PROCEDURES</a:t>
            </a:r>
            <a:endParaRPr lang="en-US" dirty="0"/>
          </a:p>
        </p:txBody>
      </p:sp>
      <p:sp>
        <p:nvSpPr>
          <p:cNvPr id="3" name="Content Placeholder 2"/>
          <p:cNvSpPr>
            <a:spLocks noGrp="1"/>
          </p:cNvSpPr>
          <p:nvPr>
            <p:ph idx="1"/>
          </p:nvPr>
        </p:nvSpPr>
        <p:spPr/>
        <p:txBody>
          <a:bodyPr>
            <a:normAutofit/>
          </a:bodyPr>
          <a:lstStyle/>
          <a:p>
            <a:r>
              <a:rPr lang="en-US" sz="2800" dirty="0" smtClean="0"/>
              <a:t>When chosen to work for Champion Home Health, we are not training you to work as a CNA but there are certain procedures that must be followed in order to continue to work for Champion</a:t>
            </a:r>
            <a:endParaRPr lang="en-US" sz="2800" dirty="0"/>
          </a:p>
        </p:txBody>
      </p:sp>
    </p:spTree>
    <p:extLst>
      <p:ext uri="{BB962C8B-B14F-4D97-AF65-F5344CB8AC3E}">
        <p14:creationId xmlns:p14="http://schemas.microsoft.com/office/powerpoint/2010/main" val="369443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lstStyle/>
          <a:p>
            <a:pPr algn="ctr"/>
            <a:r>
              <a:rPr lang="en-US" dirty="0" smtClean="0"/>
              <a:t>Who, when and why do I call the office?</a:t>
            </a:r>
            <a:endParaRPr lang="en-US" dirty="0"/>
          </a:p>
        </p:txBody>
      </p:sp>
      <p:sp>
        <p:nvSpPr>
          <p:cNvPr id="3" name="Content Placeholder 2"/>
          <p:cNvSpPr>
            <a:spLocks noGrp="1"/>
          </p:cNvSpPr>
          <p:nvPr>
            <p:ph idx="1"/>
          </p:nvPr>
        </p:nvSpPr>
        <p:spPr>
          <a:xfrm>
            <a:off x="838200" y="2319251"/>
            <a:ext cx="10515600" cy="4389120"/>
          </a:xfrm>
        </p:spPr>
        <p:txBody>
          <a:bodyPr>
            <a:normAutofit fontScale="92500"/>
          </a:bodyPr>
          <a:lstStyle/>
          <a:p>
            <a:r>
              <a:rPr lang="en-US" dirty="0" smtClean="0"/>
              <a:t>The following phone numbers are to be entered into you phone now:</a:t>
            </a:r>
          </a:p>
          <a:p>
            <a:pPr lvl="1"/>
            <a:r>
              <a:rPr lang="en-US" dirty="0" smtClean="0"/>
              <a:t>Staff Line – </a:t>
            </a:r>
            <a:r>
              <a:rPr lang="en-US" b="1" dirty="0" smtClean="0"/>
              <a:t>352-316-7000</a:t>
            </a:r>
            <a:r>
              <a:rPr lang="en-US" dirty="0" smtClean="0"/>
              <a:t> – This number is to be called for all Champion questions or concerns. This phone will be answered by someone during the hours of 6am – 5pm. After 5pm if you have an urgent issue that can’t wait until 6am the next morning then you will call Sherri at </a:t>
            </a:r>
            <a:r>
              <a:rPr lang="en-US" b="1" dirty="0" smtClean="0"/>
              <a:t>352-328-1596.</a:t>
            </a:r>
          </a:p>
          <a:p>
            <a:pPr lvl="2"/>
            <a:r>
              <a:rPr lang="en-US" dirty="0" smtClean="0"/>
              <a:t>If your call goes to Voice Mail, you </a:t>
            </a:r>
            <a:r>
              <a:rPr lang="en-US" b="1" dirty="0" smtClean="0"/>
              <a:t>MUST</a:t>
            </a:r>
            <a:r>
              <a:rPr lang="en-US" dirty="0" smtClean="0"/>
              <a:t> leave a message, slowly and clearly speak your name, phone number and the reason for your call ( DO NOT SAY PLEASE CALL ME). We must know the reason for your call.</a:t>
            </a:r>
          </a:p>
          <a:p>
            <a:pPr lvl="1"/>
            <a:r>
              <a:rPr lang="en-US" dirty="0" smtClean="0"/>
              <a:t>Sherri – </a:t>
            </a:r>
            <a:r>
              <a:rPr lang="en-US" b="1" dirty="0" smtClean="0"/>
              <a:t>352-328-1596</a:t>
            </a:r>
            <a:r>
              <a:rPr lang="en-US" dirty="0" smtClean="0"/>
              <a:t> – This number is to be called when you have an issue that needs to be handled quickly and you have already left a message on the staff line and have not received a call back. If Sherri’s phone goes to voice mail, please clearly state your name, number and the reason for your call. </a:t>
            </a:r>
          </a:p>
          <a:p>
            <a:pPr lvl="1"/>
            <a:r>
              <a:rPr lang="en-US" dirty="0" smtClean="0"/>
              <a:t>Lee Ann – </a:t>
            </a:r>
            <a:r>
              <a:rPr lang="en-US" b="1" dirty="0" smtClean="0"/>
              <a:t>804-658-7984</a:t>
            </a:r>
            <a:r>
              <a:rPr lang="en-US" dirty="0" smtClean="0"/>
              <a:t> – this number is to be called for Sunshine client call in/schedule issues </a:t>
            </a:r>
            <a:r>
              <a:rPr lang="en-US" b="1" dirty="0" smtClean="0"/>
              <a:t>(Please refer to field manual for Sandata procedures)</a:t>
            </a:r>
          </a:p>
          <a:p>
            <a:pPr lvl="1"/>
            <a:r>
              <a:rPr lang="en-US" dirty="0" smtClean="0"/>
              <a:t>If administrative staff calls from their cell phone and requests that you call them back, then you are allowed to do so.</a:t>
            </a:r>
          </a:p>
          <a:p>
            <a:pPr lvl="1"/>
            <a:r>
              <a:rPr lang="en-US" dirty="0" smtClean="0"/>
              <a:t>THIS PROCESS MUST BE FOLLOWED AS LISTED TO ENSURE THAT DELAY OF CLIENT CARE DOES NOT HAPPEN.</a:t>
            </a:r>
            <a:endParaRPr lang="en-US" dirty="0"/>
          </a:p>
        </p:txBody>
      </p:sp>
    </p:spTree>
    <p:extLst>
      <p:ext uri="{BB962C8B-B14F-4D97-AF65-F5344CB8AC3E}">
        <p14:creationId xmlns:p14="http://schemas.microsoft.com/office/powerpoint/2010/main" val="908855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get my schedule?</a:t>
            </a:r>
            <a:endParaRPr lang="en-US" dirty="0"/>
          </a:p>
        </p:txBody>
      </p:sp>
      <p:sp>
        <p:nvSpPr>
          <p:cNvPr id="3" name="Content Placeholder 2"/>
          <p:cNvSpPr>
            <a:spLocks noGrp="1"/>
          </p:cNvSpPr>
          <p:nvPr>
            <p:ph idx="1"/>
          </p:nvPr>
        </p:nvSpPr>
        <p:spPr/>
        <p:txBody>
          <a:bodyPr>
            <a:normAutofit lnSpcReduction="10000"/>
          </a:bodyPr>
          <a:lstStyle/>
          <a:p>
            <a:r>
              <a:rPr lang="en-US" dirty="0" smtClean="0"/>
              <a:t>Champion Home Health Care uses an on line scheduling program known as SharePoint. Once you have been scheduled for your meet and greet, you can expect to receive an email from Lee Ann Benton with a temporary login and password. </a:t>
            </a:r>
            <a:endParaRPr lang="en-US" dirty="0"/>
          </a:p>
          <a:p>
            <a:r>
              <a:rPr lang="en-US" dirty="0" smtClean="0"/>
              <a:t>The scheduling system will be discussed during the meet and greet.</a:t>
            </a:r>
          </a:p>
          <a:p>
            <a:r>
              <a:rPr lang="en-US" dirty="0" smtClean="0"/>
              <a:t>Your schedule will be emailed to you each Friday for the following week that starts on Mondays.  You MUST review AND confirm your schedule upon receipt of the email. </a:t>
            </a:r>
          </a:p>
          <a:p>
            <a:r>
              <a:rPr lang="en-US" dirty="0" smtClean="0"/>
              <a:t>Administrative staff is notified once your schedule has been confirmed. It is then expected that you will work the schedule as posted. If you have questions concerning your schedule you must call the staff line.</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99764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Accessing weekly schedule</a:t>
            </a:r>
            <a:endParaRPr lang="en-US" dirty="0"/>
          </a:p>
        </p:txBody>
      </p:sp>
      <p:sp>
        <p:nvSpPr>
          <p:cNvPr id="3" name="Content Placeholder 2"/>
          <p:cNvSpPr>
            <a:spLocks noGrp="1"/>
          </p:cNvSpPr>
          <p:nvPr>
            <p:ph idx="1"/>
          </p:nvPr>
        </p:nvSpPr>
        <p:spPr/>
        <p:txBody>
          <a:bodyPr/>
          <a:lstStyle/>
          <a:p>
            <a:r>
              <a:rPr lang="en-US" dirty="0" smtClean="0"/>
              <a:t>Once you have been accepted as a contractor for Champion Home Health, you will receive an email from a member of the Champion Staff. This email will contain you login ID and a temporary password.</a:t>
            </a:r>
          </a:p>
          <a:p>
            <a:r>
              <a:rPr lang="en-US" dirty="0" smtClean="0"/>
              <a:t>Go to the following website to log in with this information	</a:t>
            </a:r>
          </a:p>
          <a:p>
            <a:pPr lvl="1"/>
            <a:r>
              <a:rPr lang="en-US" dirty="0"/>
              <a:t>c</a:t>
            </a:r>
            <a:r>
              <a:rPr lang="en-US" dirty="0" smtClean="0"/>
              <a:t>hamphhc.azurewebsites.net</a:t>
            </a:r>
          </a:p>
          <a:p>
            <a:pPr lvl="1"/>
            <a:r>
              <a:rPr lang="en-US" dirty="0" smtClean="0"/>
              <a:t>Enter you ID  </a:t>
            </a:r>
            <a:r>
              <a:rPr lang="en-US" dirty="0" smtClean="0">
                <a:hlinkClick r:id="rId2"/>
              </a:rPr>
              <a:t>xxxxxx@champhhc.com</a:t>
            </a:r>
            <a:endParaRPr lang="en-US" dirty="0" smtClean="0"/>
          </a:p>
          <a:p>
            <a:pPr lvl="1"/>
            <a:r>
              <a:rPr lang="en-US" dirty="0" smtClean="0"/>
              <a:t>Enter the temporary password</a:t>
            </a:r>
          </a:p>
          <a:p>
            <a:pPr lvl="1"/>
            <a:r>
              <a:rPr lang="en-US" dirty="0" smtClean="0"/>
              <a:t>You will be required to change your password. Change it to </a:t>
            </a:r>
            <a:r>
              <a:rPr lang="en-US" b="1" dirty="0" smtClean="0"/>
              <a:t>Champion1!</a:t>
            </a:r>
          </a:p>
          <a:p>
            <a:pPr lvl="1"/>
            <a:r>
              <a:rPr lang="en-US" dirty="0" smtClean="0"/>
              <a:t>Once done you will have access to your schedule and service orders for your clients.</a:t>
            </a:r>
            <a:endParaRPr lang="en-US" dirty="0"/>
          </a:p>
        </p:txBody>
      </p:sp>
    </p:spTree>
    <p:extLst>
      <p:ext uri="{BB962C8B-B14F-4D97-AF65-F5344CB8AC3E}">
        <p14:creationId xmlns:p14="http://schemas.microsoft.com/office/powerpoint/2010/main" val="355883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Signing into SharePoint</a:t>
            </a:r>
            <a:endParaRPr lang="en-US" dirty="0"/>
          </a:p>
        </p:txBody>
      </p:sp>
      <p:pic>
        <p:nvPicPr>
          <p:cNvPr id="5" name="Content Placeholder 4"/>
          <p:cNvPicPr>
            <a:picLocks noGrp="1" noChangeAspect="1"/>
          </p:cNvPicPr>
          <p:nvPr>
            <p:ph idx="1"/>
          </p:nvPr>
        </p:nvPicPr>
        <p:blipFill>
          <a:blip r:embed="rId2"/>
          <a:stretch>
            <a:fillRect/>
          </a:stretch>
        </p:blipFill>
        <p:spPr>
          <a:xfrm>
            <a:off x="1320485" y="2345805"/>
            <a:ext cx="7866579" cy="4187825"/>
          </a:xfrm>
          <a:prstGeom prst="rect">
            <a:avLst/>
          </a:prstGeom>
        </p:spPr>
      </p:pic>
      <p:sp>
        <p:nvSpPr>
          <p:cNvPr id="6" name="TextBox 5"/>
          <p:cNvSpPr txBox="1"/>
          <p:nvPr/>
        </p:nvSpPr>
        <p:spPr>
          <a:xfrm>
            <a:off x="9376756" y="2593571"/>
            <a:ext cx="2335877" cy="3108543"/>
          </a:xfrm>
          <a:prstGeom prst="rect">
            <a:avLst/>
          </a:prstGeom>
          <a:noFill/>
        </p:spPr>
        <p:txBody>
          <a:bodyPr wrap="square" rtlCol="0">
            <a:spAutoFit/>
          </a:bodyPr>
          <a:lstStyle/>
          <a:p>
            <a:r>
              <a:rPr lang="en-US" sz="1400" dirty="0" smtClean="0"/>
              <a:t>Please note the information located on your home page</a:t>
            </a:r>
          </a:p>
          <a:p>
            <a:endParaRPr lang="en-US" sz="1400" dirty="0"/>
          </a:p>
          <a:p>
            <a:r>
              <a:rPr lang="en-US" sz="1400" dirty="0" smtClean="0"/>
              <a:t>Any important notices</a:t>
            </a:r>
          </a:p>
          <a:p>
            <a:endParaRPr lang="en-US" sz="1400" dirty="0"/>
          </a:p>
          <a:p>
            <a:r>
              <a:rPr lang="en-US" sz="1400" dirty="0" smtClean="0"/>
              <a:t>Items that need your immediate attention</a:t>
            </a:r>
          </a:p>
          <a:p>
            <a:endParaRPr lang="en-US" sz="1400" dirty="0"/>
          </a:p>
          <a:p>
            <a:r>
              <a:rPr lang="en-US" sz="1400" dirty="0" smtClean="0"/>
              <a:t>Your immediate schedule</a:t>
            </a:r>
          </a:p>
          <a:p>
            <a:endParaRPr lang="en-US" sz="1400" dirty="0"/>
          </a:p>
          <a:p>
            <a:r>
              <a:rPr lang="en-US" sz="1400" dirty="0" smtClean="0"/>
              <a:t>Your weekly schedule – </a:t>
            </a:r>
          </a:p>
          <a:p>
            <a:r>
              <a:rPr lang="en-US" sz="1400" dirty="0" smtClean="0"/>
              <a:t>See next slide for details</a:t>
            </a:r>
            <a:endParaRPr lang="en-US" sz="1400" dirty="0"/>
          </a:p>
        </p:txBody>
      </p:sp>
      <p:cxnSp>
        <p:nvCxnSpPr>
          <p:cNvPr id="8" name="Straight Arrow Connector 7"/>
          <p:cNvCxnSpPr/>
          <p:nvPr/>
        </p:nvCxnSpPr>
        <p:spPr>
          <a:xfrm flipH="1">
            <a:off x="3544628" y="3788060"/>
            <a:ext cx="5737282" cy="1579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20640" y="4197927"/>
            <a:ext cx="4066424" cy="1169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98327" y="4597673"/>
            <a:ext cx="1883583" cy="76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39244" y="2942705"/>
            <a:ext cx="4942666" cy="256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Weekly schedule</a:t>
            </a:r>
            <a:endParaRPr lang="en-US" dirty="0"/>
          </a:p>
        </p:txBody>
      </p:sp>
      <p:cxnSp>
        <p:nvCxnSpPr>
          <p:cNvPr id="7" name="Straight Arrow Connector 6"/>
          <p:cNvCxnSpPr/>
          <p:nvPr/>
        </p:nvCxnSpPr>
        <p:spPr>
          <a:xfrm flipH="1" flipV="1">
            <a:off x="2302625" y="3532909"/>
            <a:ext cx="6118168" cy="32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85505" y="4081549"/>
            <a:ext cx="5935288" cy="33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5505" y="4380807"/>
            <a:ext cx="5935288" cy="116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9"/>
          <p:cNvPicPr>
            <a:picLocks noGrp="1" noChangeAspect="1"/>
          </p:cNvPicPr>
          <p:nvPr>
            <p:ph idx="1"/>
          </p:nvPr>
        </p:nvPicPr>
        <p:blipFill>
          <a:blip r:embed="rId2"/>
          <a:stretch>
            <a:fillRect/>
          </a:stretch>
        </p:blipFill>
        <p:spPr>
          <a:xfrm>
            <a:off x="532014" y="2279823"/>
            <a:ext cx="9642764" cy="4594803"/>
          </a:xfrm>
          <a:prstGeom prst="rect">
            <a:avLst/>
          </a:prstGeom>
        </p:spPr>
      </p:pic>
      <p:sp>
        <p:nvSpPr>
          <p:cNvPr id="13" name="TextBox 12"/>
          <p:cNvSpPr txBox="1"/>
          <p:nvPr/>
        </p:nvSpPr>
        <p:spPr>
          <a:xfrm>
            <a:off x="9335193" y="3695007"/>
            <a:ext cx="2701636" cy="2462213"/>
          </a:xfrm>
          <a:prstGeom prst="rect">
            <a:avLst/>
          </a:prstGeom>
          <a:noFill/>
        </p:spPr>
        <p:txBody>
          <a:bodyPr wrap="square" rtlCol="0">
            <a:spAutoFit/>
          </a:bodyPr>
          <a:lstStyle/>
          <a:p>
            <a:r>
              <a:rPr lang="en-US" sz="1400" dirty="0" smtClean="0"/>
              <a:t>This is a sample view of a schedule – Client Name has been omitted due to HIPAA</a:t>
            </a:r>
          </a:p>
          <a:p>
            <a:endParaRPr lang="en-US" sz="1400" dirty="0"/>
          </a:p>
          <a:p>
            <a:pPr marL="285750" indent="-285750">
              <a:buFont typeface="Arial" panose="020B0604020202020204" pitchFamily="34" charset="0"/>
              <a:buChar char="•"/>
            </a:pPr>
            <a:r>
              <a:rPr lang="en-US" sz="1400" dirty="0" smtClean="0"/>
              <a:t>Schedule Week</a:t>
            </a:r>
          </a:p>
          <a:p>
            <a:pPr marL="285750" indent="-285750">
              <a:buFont typeface="Arial" panose="020B0604020202020204" pitchFamily="34" charset="0"/>
              <a:buChar char="•"/>
            </a:pPr>
            <a:r>
              <a:rPr lang="en-US" sz="1400" dirty="0" smtClean="0"/>
              <a:t>Schedule Day and Date</a:t>
            </a:r>
          </a:p>
          <a:p>
            <a:pPr marL="285750" indent="-285750">
              <a:buFont typeface="Arial" panose="020B0604020202020204" pitchFamily="34" charset="0"/>
              <a:buChar char="•"/>
            </a:pPr>
            <a:r>
              <a:rPr lang="en-US" sz="1400" dirty="0" smtClean="0"/>
              <a:t>Client Name</a:t>
            </a:r>
          </a:p>
          <a:p>
            <a:pPr marL="285750" indent="-285750">
              <a:buFont typeface="Arial" panose="020B0604020202020204" pitchFamily="34" charset="0"/>
              <a:buChar char="•"/>
            </a:pPr>
            <a:r>
              <a:rPr lang="en-US" sz="1400" dirty="0" smtClean="0"/>
              <a:t>Shift Time</a:t>
            </a:r>
          </a:p>
          <a:p>
            <a:pPr marL="285750" indent="-285750">
              <a:buFont typeface="Arial" panose="020B0604020202020204" pitchFamily="34" charset="0"/>
              <a:buChar char="•"/>
            </a:pPr>
            <a:r>
              <a:rPr lang="en-US" sz="1400" dirty="0" smtClean="0"/>
              <a:t>Contract Type and duration</a:t>
            </a:r>
          </a:p>
          <a:p>
            <a:pPr marL="285750" indent="-285750">
              <a:buFont typeface="Arial" panose="020B0604020202020204" pitchFamily="34" charset="0"/>
              <a:buChar char="•"/>
            </a:pPr>
            <a:endParaRPr lang="en-US" sz="1400" dirty="0"/>
          </a:p>
        </p:txBody>
      </p:sp>
      <p:cxnSp>
        <p:nvCxnSpPr>
          <p:cNvPr id="15" name="Straight Arrow Connector 14"/>
          <p:cNvCxnSpPr/>
          <p:nvPr/>
        </p:nvCxnSpPr>
        <p:spPr>
          <a:xfrm flipH="1" flipV="1">
            <a:off x="2302625" y="3956858"/>
            <a:ext cx="7398328" cy="748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302625" y="4804756"/>
            <a:ext cx="7456517" cy="116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687484" y="5120640"/>
            <a:ext cx="8013469" cy="91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19498" y="5328458"/>
            <a:ext cx="7481455" cy="4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219498" y="5519651"/>
            <a:ext cx="7115695" cy="41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449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899</TotalTime>
  <Words>1584</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 Boardroom</vt:lpstr>
      <vt:lpstr>CHAMPION HOME  HEALTH CARE CNA ORIENTATION</vt:lpstr>
      <vt:lpstr>WHAT IS CHAMPION HOME HEALTH?</vt:lpstr>
      <vt:lpstr>Expectations of our CNAs </vt:lpstr>
      <vt:lpstr>CHAMPION PROCEDURES</vt:lpstr>
      <vt:lpstr>Who, when and why do I call the office?</vt:lpstr>
      <vt:lpstr>How do I get my schedule?</vt:lpstr>
      <vt:lpstr>Accessing weekly schedule</vt:lpstr>
      <vt:lpstr>Signing into SharePoint</vt:lpstr>
      <vt:lpstr>Weekly schedule</vt:lpstr>
      <vt:lpstr>How will I know my client information?</vt:lpstr>
      <vt:lpstr>Accessing Service Orders</vt:lpstr>
      <vt:lpstr>Service Order</vt:lpstr>
      <vt:lpstr>DOCUMENTATION</vt:lpstr>
      <vt:lpstr>DOCUMENTATION ACCURACY</vt:lpstr>
      <vt:lpstr>Champion Flow Sheet</vt:lpstr>
      <vt:lpstr>Client/Family and CNA Interaction </vt:lpstr>
      <vt:lpstr>Client Types</vt:lpstr>
      <vt:lpstr>County Agencies </vt:lpstr>
      <vt:lpstr>How and when do I get paid?</vt:lpstr>
      <vt:lpstr>Welcome to the Champion family of caregivers!!!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CHAMPION HOME  HEALTH CARE CNA ORIENTATION</dc:title>
  <dc:creator>Lee Ann Benton</dc:creator>
  <cp:lastModifiedBy>Lee Ann Benton</cp:lastModifiedBy>
  <cp:revision>47</cp:revision>
  <dcterms:created xsi:type="dcterms:W3CDTF">2015-06-25T14:48:45Z</dcterms:created>
  <dcterms:modified xsi:type="dcterms:W3CDTF">2016-05-12T02:29:00Z</dcterms:modified>
</cp:coreProperties>
</file>